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334" r:id="rId3"/>
    <p:sldId id="335" r:id="rId4"/>
    <p:sldId id="336" r:id="rId5"/>
    <p:sldId id="337" r:id="rId6"/>
    <p:sldId id="339" r:id="rId7"/>
    <p:sldId id="340" r:id="rId8"/>
    <p:sldId id="341" r:id="rId9"/>
    <p:sldId id="342" r:id="rId10"/>
    <p:sldId id="347" r:id="rId11"/>
    <p:sldId id="344" r:id="rId12"/>
    <p:sldId id="345" r:id="rId13"/>
    <p:sldId id="346" r:id="rId14"/>
    <p:sldId id="348" r:id="rId15"/>
    <p:sldId id="34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34"/>
    <p:restoredTop sz="96301"/>
  </p:normalViewPr>
  <p:slideViewPr>
    <p:cSldViewPr snapToGrid="0">
      <p:cViewPr varScale="1">
        <p:scale>
          <a:sx n="90" d="100"/>
          <a:sy n="90" d="100"/>
        </p:scale>
        <p:origin x="208" y="888"/>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p:txBody>
          <a:bodyPr/>
          <a:lstStyle/>
          <a:p>
            <a:r>
              <a:rPr lang="en-US" dirty="0"/>
              <a:t>Slide Rule</a:t>
            </a:r>
          </a:p>
        </p:txBody>
      </p:sp>
      <p:sp>
        <p:nvSpPr>
          <p:cNvPr id="3" name="Content Placeholder 2">
            <a:extLst>
              <a:ext uri="{FF2B5EF4-FFF2-40B4-BE49-F238E27FC236}">
                <a16:creationId xmlns:a16="http://schemas.microsoft.com/office/drawing/2014/main" id="{EE05C1DC-EF9E-33DA-806B-F2C4CEA308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430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(crab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point the plane straight west and fly, the wind will both slow us down and push us south</a:t>
            </a:r>
          </a:p>
          <a:p>
            <a:r>
              <a:rPr lang="en-US" dirty="0"/>
              <a:t>Where should we point the plane to actually go west and what is our effective ground speed?</a:t>
            </a:r>
          </a:p>
        </p:txBody>
      </p:sp>
      <p:pic>
        <p:nvPicPr>
          <p:cNvPr id="7" name="Picture 6" descr="A map of a rural area&#10;&#10;AI-generated content may be incorrect.">
            <a:extLst>
              <a:ext uri="{FF2B5EF4-FFF2-40B4-BE49-F238E27FC236}">
                <a16:creationId xmlns:a16="http://schemas.microsoft.com/office/drawing/2014/main" id="{E4D51BE9-4989-F7D4-B551-0F012C62F749}"/>
              </a:ext>
            </a:extLst>
          </p:cNvPr>
          <p:cNvPicPr>
            <a:picLocks noChangeAspect="1"/>
          </p:cNvPicPr>
          <p:nvPr/>
        </p:nvPicPr>
        <p:blipFill>
          <a:blip r:embed="rId2"/>
          <a:srcRect l="14251" r="18286"/>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1174211C-8B00-893C-501B-72A53A78BCA5}"/>
              </a:ext>
            </a:extLst>
          </p:cNvPr>
          <p:cNvCxnSpPr/>
          <p:nvPr/>
        </p:nvCxnSpPr>
        <p:spPr>
          <a:xfrm flipH="1">
            <a:off x="2498807" y="1867519"/>
            <a:ext cx="5312952" cy="0"/>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6F00397-7124-94AD-F3A7-1418F088FA34}"/>
              </a:ext>
            </a:extLst>
          </p:cNvPr>
          <p:cNvCxnSpPr>
            <a:cxnSpLocks/>
          </p:cNvCxnSpPr>
          <p:nvPr/>
        </p:nvCxnSpPr>
        <p:spPr>
          <a:xfrm>
            <a:off x="4079955" y="1195523"/>
            <a:ext cx="1799822" cy="6719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25611DBE-53DF-3BC3-2BEB-406DD745932F}"/>
              </a:ext>
            </a:extLst>
          </p:cNvPr>
          <p:cNvSpPr/>
          <p:nvPr/>
        </p:nvSpPr>
        <p:spPr>
          <a:xfrm rot="16200000">
            <a:off x="5081787" y="1279520"/>
            <a:ext cx="1238982" cy="1070989"/>
          </a:xfrm>
          <a:prstGeom prst="arc">
            <a:avLst>
              <a:gd name="adj1" fmla="val 16200000"/>
              <a:gd name="adj2" fmla="val 1758666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E32B490-EC0E-C9B7-8ED0-A3A0598865C2}"/>
              </a:ext>
            </a:extLst>
          </p:cNvPr>
          <p:cNvSpPr txBox="1"/>
          <p:nvPr/>
        </p:nvSpPr>
        <p:spPr>
          <a:xfrm>
            <a:off x="4249083" y="1421120"/>
            <a:ext cx="559704" cy="369332"/>
          </a:xfrm>
          <a:prstGeom prst="rect">
            <a:avLst/>
          </a:prstGeom>
          <a:noFill/>
        </p:spPr>
        <p:txBody>
          <a:bodyPr wrap="square" rtlCol="0">
            <a:spAutoFit/>
          </a:bodyPr>
          <a:lstStyle/>
          <a:p>
            <a:r>
              <a:rPr lang="en-US" dirty="0"/>
              <a:t>30</a:t>
            </a:r>
            <a:r>
              <a:rPr lang="en-US" baseline="30000" dirty="0"/>
              <a:t>0</a:t>
            </a:r>
            <a:endParaRPr lang="en-US" dirty="0"/>
          </a:p>
        </p:txBody>
      </p:sp>
      <p:sp>
        <p:nvSpPr>
          <p:cNvPr id="16" name="TextBox 15">
            <a:extLst>
              <a:ext uri="{FF2B5EF4-FFF2-40B4-BE49-F238E27FC236}">
                <a16:creationId xmlns:a16="http://schemas.microsoft.com/office/drawing/2014/main" id="{B0E52C25-A852-2D28-7AC3-774921146B9A}"/>
              </a:ext>
            </a:extLst>
          </p:cNvPr>
          <p:cNvSpPr txBox="1"/>
          <p:nvPr/>
        </p:nvSpPr>
        <p:spPr>
          <a:xfrm>
            <a:off x="5427744" y="862883"/>
            <a:ext cx="1835759" cy="369332"/>
          </a:xfrm>
          <a:prstGeom prst="rect">
            <a:avLst/>
          </a:prstGeom>
          <a:noFill/>
        </p:spPr>
        <p:txBody>
          <a:bodyPr wrap="none" rtlCol="0">
            <a:spAutoFit/>
          </a:bodyPr>
          <a:lstStyle/>
          <a:p>
            <a:r>
              <a:rPr lang="en-US" dirty="0"/>
              <a:t>15 miles per hour</a:t>
            </a:r>
          </a:p>
        </p:txBody>
      </p:sp>
      <p:cxnSp>
        <p:nvCxnSpPr>
          <p:cNvPr id="17" name="Straight Arrow Connector 16">
            <a:extLst>
              <a:ext uri="{FF2B5EF4-FFF2-40B4-BE49-F238E27FC236}">
                <a16:creationId xmlns:a16="http://schemas.microsoft.com/office/drawing/2014/main" id="{331C7D11-1CED-6B1E-C889-148D18BF0C6C}"/>
              </a:ext>
            </a:extLst>
          </p:cNvPr>
          <p:cNvCxnSpPr>
            <a:cxnSpLocks/>
          </p:cNvCxnSpPr>
          <p:nvPr/>
        </p:nvCxnSpPr>
        <p:spPr>
          <a:xfrm>
            <a:off x="4079956" y="1195523"/>
            <a:ext cx="0" cy="6719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4E76A90-9C2C-4253-B6CE-290AF4BE5382}"/>
              </a:ext>
            </a:extLst>
          </p:cNvPr>
          <p:cNvCxnSpPr>
            <a:cxnSpLocks/>
          </p:cNvCxnSpPr>
          <p:nvPr/>
        </p:nvCxnSpPr>
        <p:spPr>
          <a:xfrm>
            <a:off x="4079956" y="1867519"/>
            <a:ext cx="17998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B788068-3C66-4A3B-D7FA-FE9E9C09277F}"/>
              </a:ext>
            </a:extLst>
          </p:cNvPr>
          <p:cNvSpPr txBox="1"/>
          <p:nvPr/>
        </p:nvSpPr>
        <p:spPr>
          <a:xfrm>
            <a:off x="520884" y="774789"/>
            <a:ext cx="3029997" cy="646331"/>
          </a:xfrm>
          <a:prstGeom prst="rect">
            <a:avLst/>
          </a:prstGeom>
          <a:noFill/>
        </p:spPr>
        <p:txBody>
          <a:bodyPr wrap="none" rtlCol="0">
            <a:spAutoFit/>
          </a:bodyPr>
          <a:lstStyle/>
          <a:p>
            <a:r>
              <a:rPr lang="en-US" dirty="0"/>
              <a:t>Push off course = 15 * sin(30)</a:t>
            </a:r>
          </a:p>
          <a:p>
            <a:r>
              <a:rPr lang="en-US" dirty="0"/>
              <a:t>= 15 * 0.5 = 7.5 miles per hour</a:t>
            </a:r>
          </a:p>
        </p:txBody>
      </p:sp>
      <p:sp>
        <p:nvSpPr>
          <p:cNvPr id="24" name="TextBox 23">
            <a:extLst>
              <a:ext uri="{FF2B5EF4-FFF2-40B4-BE49-F238E27FC236}">
                <a16:creationId xmlns:a16="http://schemas.microsoft.com/office/drawing/2014/main" id="{15E1AECD-696C-922F-6006-BFF7DC6D1B08}"/>
              </a:ext>
            </a:extLst>
          </p:cNvPr>
          <p:cNvSpPr txBox="1"/>
          <p:nvPr/>
        </p:nvSpPr>
        <p:spPr>
          <a:xfrm>
            <a:off x="4079956" y="2337937"/>
            <a:ext cx="3674404" cy="646331"/>
          </a:xfrm>
          <a:prstGeom prst="rect">
            <a:avLst/>
          </a:prstGeom>
          <a:noFill/>
        </p:spPr>
        <p:txBody>
          <a:bodyPr wrap="none" rtlCol="0">
            <a:spAutoFit/>
          </a:bodyPr>
          <a:lstStyle/>
          <a:p>
            <a:r>
              <a:rPr lang="en-US" dirty="0"/>
              <a:t>Slow down = 15 * cos(30)</a:t>
            </a:r>
          </a:p>
          <a:p>
            <a:r>
              <a:rPr lang="en-US" dirty="0"/>
              <a:t>= 15 * 0.8660524 = 13 miles per hour</a:t>
            </a:r>
          </a:p>
        </p:txBody>
      </p:sp>
      <p:cxnSp>
        <p:nvCxnSpPr>
          <p:cNvPr id="29" name="Straight Arrow Connector 28">
            <a:extLst>
              <a:ext uri="{FF2B5EF4-FFF2-40B4-BE49-F238E27FC236}">
                <a16:creationId xmlns:a16="http://schemas.microsoft.com/office/drawing/2014/main" id="{E2809AC9-5781-69D9-14FE-F4E6ADE98FA7}"/>
              </a:ext>
            </a:extLst>
          </p:cNvPr>
          <p:cNvCxnSpPr>
            <a:cxnSpLocks/>
          </p:cNvCxnSpPr>
          <p:nvPr/>
        </p:nvCxnSpPr>
        <p:spPr>
          <a:xfrm flipH="1">
            <a:off x="2692193" y="4434356"/>
            <a:ext cx="488632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4833E4D-2B81-2008-38D8-984C4ECC0087}"/>
              </a:ext>
            </a:extLst>
          </p:cNvPr>
          <p:cNvSpPr txBox="1"/>
          <p:nvPr/>
        </p:nvSpPr>
        <p:spPr>
          <a:xfrm>
            <a:off x="3545927" y="4622407"/>
            <a:ext cx="3178856" cy="369332"/>
          </a:xfrm>
          <a:prstGeom prst="rect">
            <a:avLst/>
          </a:prstGeom>
          <a:noFill/>
        </p:spPr>
        <p:txBody>
          <a:bodyPr wrap="square">
            <a:spAutoFit/>
          </a:bodyPr>
          <a:lstStyle/>
          <a:p>
            <a:r>
              <a:rPr lang="en-US" dirty="0"/>
              <a:t>100 – 13 = 87  miles per hour</a:t>
            </a:r>
          </a:p>
        </p:txBody>
      </p:sp>
      <p:cxnSp>
        <p:nvCxnSpPr>
          <p:cNvPr id="36" name="Straight Arrow Connector 35">
            <a:extLst>
              <a:ext uri="{FF2B5EF4-FFF2-40B4-BE49-F238E27FC236}">
                <a16:creationId xmlns:a16="http://schemas.microsoft.com/office/drawing/2014/main" id="{A460CC3A-4908-088D-02E6-4B6091845BE9}"/>
              </a:ext>
            </a:extLst>
          </p:cNvPr>
          <p:cNvCxnSpPr>
            <a:cxnSpLocks/>
          </p:cNvCxnSpPr>
          <p:nvPr/>
        </p:nvCxnSpPr>
        <p:spPr>
          <a:xfrm flipH="1">
            <a:off x="2674119" y="3736906"/>
            <a:ext cx="18074" cy="7242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644AA31-C3CA-5A96-C64A-846479F4E6C5}"/>
              </a:ext>
            </a:extLst>
          </p:cNvPr>
          <p:cNvSpPr txBox="1"/>
          <p:nvPr/>
        </p:nvSpPr>
        <p:spPr>
          <a:xfrm>
            <a:off x="517525" y="3956789"/>
            <a:ext cx="1977917" cy="369332"/>
          </a:xfrm>
          <a:prstGeom prst="rect">
            <a:avLst/>
          </a:prstGeom>
          <a:noFill/>
        </p:spPr>
        <p:txBody>
          <a:bodyPr wrap="square">
            <a:spAutoFit/>
          </a:bodyPr>
          <a:lstStyle/>
          <a:p>
            <a:r>
              <a:rPr lang="en-US" dirty="0"/>
              <a:t>7.5 miles per hour</a:t>
            </a:r>
          </a:p>
        </p:txBody>
      </p:sp>
      <p:cxnSp>
        <p:nvCxnSpPr>
          <p:cNvPr id="38" name="Straight Arrow Connector 37">
            <a:extLst>
              <a:ext uri="{FF2B5EF4-FFF2-40B4-BE49-F238E27FC236}">
                <a16:creationId xmlns:a16="http://schemas.microsoft.com/office/drawing/2014/main" id="{7EE9EEE8-4419-08D0-2460-7C712D4DBF7E}"/>
              </a:ext>
            </a:extLst>
          </p:cNvPr>
          <p:cNvCxnSpPr>
            <a:cxnSpLocks/>
          </p:cNvCxnSpPr>
          <p:nvPr/>
        </p:nvCxnSpPr>
        <p:spPr>
          <a:xfrm flipH="1" flipV="1">
            <a:off x="2692193" y="3740290"/>
            <a:ext cx="4886325" cy="6940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146466F-3F5B-0BD8-42E2-096B4E07064E}"/>
              </a:ext>
            </a:extLst>
          </p:cNvPr>
          <p:cNvSpPr txBox="1"/>
          <p:nvPr/>
        </p:nvSpPr>
        <p:spPr>
          <a:xfrm>
            <a:off x="2248888" y="3367574"/>
            <a:ext cx="2000194" cy="369332"/>
          </a:xfrm>
          <a:prstGeom prst="rect">
            <a:avLst/>
          </a:prstGeom>
          <a:noFill/>
        </p:spPr>
        <p:txBody>
          <a:bodyPr wrap="square">
            <a:spAutoFit/>
          </a:bodyPr>
          <a:lstStyle/>
          <a:p>
            <a:r>
              <a:rPr lang="en-US" dirty="0"/>
              <a:t>100 miles per hour</a:t>
            </a:r>
          </a:p>
        </p:txBody>
      </p:sp>
      <p:sp>
        <p:nvSpPr>
          <p:cNvPr id="42" name="Arc 41">
            <a:extLst>
              <a:ext uri="{FF2B5EF4-FFF2-40B4-BE49-F238E27FC236}">
                <a16:creationId xmlns:a16="http://schemas.microsoft.com/office/drawing/2014/main" id="{CDD47AC5-CFD6-314B-A270-BC904D538BCC}"/>
              </a:ext>
            </a:extLst>
          </p:cNvPr>
          <p:cNvSpPr/>
          <p:nvPr/>
        </p:nvSpPr>
        <p:spPr>
          <a:xfrm rot="5400000" flipV="1">
            <a:off x="6808366" y="3570728"/>
            <a:ext cx="1576453" cy="1742542"/>
          </a:xfrm>
          <a:prstGeom prst="arc">
            <a:avLst>
              <a:gd name="adj1" fmla="val 15869088"/>
              <a:gd name="adj2" fmla="val 1629837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8DB323A4-B8A2-7693-EB14-79AF9D703B47}"/>
              </a:ext>
            </a:extLst>
          </p:cNvPr>
          <p:cNvSpPr txBox="1"/>
          <p:nvPr/>
        </p:nvSpPr>
        <p:spPr>
          <a:xfrm>
            <a:off x="4315301" y="4065023"/>
            <a:ext cx="661206" cy="369332"/>
          </a:xfrm>
          <a:prstGeom prst="rect">
            <a:avLst/>
          </a:prstGeom>
          <a:noFill/>
        </p:spPr>
        <p:txBody>
          <a:bodyPr wrap="square">
            <a:spAutoFit/>
          </a:bodyPr>
          <a:lstStyle/>
          <a:p>
            <a:r>
              <a:rPr lang="en-US" dirty="0"/>
              <a:t>????</a:t>
            </a:r>
          </a:p>
        </p:txBody>
      </p:sp>
      <p:sp>
        <p:nvSpPr>
          <p:cNvPr id="45" name="TextBox 44">
            <a:extLst>
              <a:ext uri="{FF2B5EF4-FFF2-40B4-BE49-F238E27FC236}">
                <a16:creationId xmlns:a16="http://schemas.microsoft.com/office/drawing/2014/main" id="{5456CD65-C25D-C353-D1C7-E99E3C8869B1}"/>
              </a:ext>
            </a:extLst>
          </p:cNvPr>
          <p:cNvSpPr txBox="1"/>
          <p:nvPr/>
        </p:nvSpPr>
        <p:spPr>
          <a:xfrm>
            <a:off x="1097366" y="5484943"/>
            <a:ext cx="5432022" cy="369332"/>
          </a:xfrm>
          <a:prstGeom prst="rect">
            <a:avLst/>
          </a:prstGeom>
          <a:noFill/>
        </p:spPr>
        <p:txBody>
          <a:bodyPr wrap="square">
            <a:spAutoFit/>
          </a:bodyPr>
          <a:lstStyle/>
          <a:p>
            <a:r>
              <a:rPr lang="en-US" dirty="0"/>
              <a:t>The crab angle is </a:t>
            </a:r>
            <a:r>
              <a:rPr lang="en-US" dirty="0" err="1"/>
              <a:t>arcsin</a:t>
            </a:r>
            <a:r>
              <a:rPr lang="en-US" dirty="0"/>
              <a:t>(7.5/100)  or 4.3 degrees</a:t>
            </a:r>
          </a:p>
        </p:txBody>
      </p:sp>
      <p:sp>
        <p:nvSpPr>
          <p:cNvPr id="46" name="TextBox 45">
            <a:extLst>
              <a:ext uri="{FF2B5EF4-FFF2-40B4-BE49-F238E27FC236}">
                <a16:creationId xmlns:a16="http://schemas.microsoft.com/office/drawing/2014/main" id="{CC2BF2AA-B587-6775-2BDB-78B356D62D0E}"/>
              </a:ext>
            </a:extLst>
          </p:cNvPr>
          <p:cNvSpPr txBox="1"/>
          <p:nvPr/>
        </p:nvSpPr>
        <p:spPr>
          <a:xfrm>
            <a:off x="8067271" y="5023278"/>
            <a:ext cx="3674404" cy="923330"/>
          </a:xfrm>
          <a:prstGeom prst="rect">
            <a:avLst/>
          </a:prstGeom>
          <a:noFill/>
        </p:spPr>
        <p:txBody>
          <a:bodyPr wrap="square" rtlCol="0">
            <a:spAutoFit/>
          </a:bodyPr>
          <a:lstStyle/>
          <a:p>
            <a:r>
              <a:rPr lang="en-US" dirty="0"/>
              <a:t>So we fly a heading of 270 + 4.3 or 274.3 degrees and expect a ground speed of 87 miles per hour.</a:t>
            </a:r>
          </a:p>
        </p:txBody>
      </p:sp>
      <p:sp>
        <p:nvSpPr>
          <p:cNvPr id="47" name="TextBox 46">
            <a:extLst>
              <a:ext uri="{FF2B5EF4-FFF2-40B4-BE49-F238E27FC236}">
                <a16:creationId xmlns:a16="http://schemas.microsoft.com/office/drawing/2014/main" id="{02D15885-F8D4-BBEE-6CC3-7FAC5F6DCFE6}"/>
              </a:ext>
            </a:extLst>
          </p:cNvPr>
          <p:cNvSpPr txBox="1"/>
          <p:nvPr/>
        </p:nvSpPr>
        <p:spPr>
          <a:xfrm>
            <a:off x="8295871" y="1136189"/>
            <a:ext cx="3674404" cy="1200329"/>
          </a:xfrm>
          <a:prstGeom prst="rect">
            <a:avLst/>
          </a:prstGeom>
          <a:noFill/>
        </p:spPr>
        <p:txBody>
          <a:bodyPr wrap="square" rtlCol="0">
            <a:spAutoFit/>
          </a:bodyPr>
          <a:lstStyle/>
          <a:p>
            <a:r>
              <a:rPr lang="en-US" dirty="0"/>
              <a:t>Map the relative wind to a component that pushes us off course and a component that slows us down.</a:t>
            </a:r>
          </a:p>
        </p:txBody>
      </p:sp>
    </p:spTree>
    <p:extLst>
      <p:ext uri="{BB962C8B-B14F-4D97-AF65-F5344CB8AC3E}">
        <p14:creationId xmlns:p14="http://schemas.microsoft.com/office/powerpoint/2010/main" val="4029644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So to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map of a rural area&#10;&#10;AI-generated content may be incorrect.">
            <a:extLst>
              <a:ext uri="{FF2B5EF4-FFF2-40B4-BE49-F238E27FC236}">
                <a16:creationId xmlns:a16="http://schemas.microsoft.com/office/drawing/2014/main" id="{776E5769-523F-0CF1-0FC4-C1C666F07BD4}"/>
              </a:ext>
            </a:extLst>
          </p:cNvPr>
          <p:cNvPicPr>
            <a:picLocks noChangeAspect="1"/>
          </p:cNvPicPr>
          <p:nvPr/>
        </p:nvPicPr>
        <p:blipFill>
          <a:blip r:embed="rId2"/>
          <a:srcRect l="14251" r="18286"/>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p:txBody>
          <a:bodyPr/>
          <a:lstStyle/>
          <a:p>
            <a:r>
              <a:rPr lang="en-US" dirty="0"/>
              <a:t>Pilots usually don't remember or like Trig</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p:txBody>
          <a:bodyPr/>
          <a:lstStyle/>
          <a:p>
            <a:r>
              <a:rPr lang="en-US" dirty="0"/>
              <a:t>They invented an analog computer called the E6B that does the entire calculation by rotating and sliding and reading numbers directly from the device</a:t>
            </a:r>
          </a:p>
        </p:txBody>
      </p:sp>
    </p:spTree>
    <p:extLst>
      <p:ext uri="{BB962C8B-B14F-4D97-AF65-F5344CB8AC3E}">
        <p14:creationId xmlns:p14="http://schemas.microsoft.com/office/powerpoint/2010/main" val="401463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Digital physical devices</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 – it sounds a bit like clicking</a:t>
            </a:r>
          </a:p>
          <a:p>
            <a:endParaRPr lang="en-US" dirty="0"/>
          </a:p>
        </p:txBody>
      </p:sp>
    </p:spTree>
    <p:extLst>
      <p:ext uri="{BB962C8B-B14F-4D97-AF65-F5344CB8AC3E}">
        <p14:creationId xmlns:p14="http://schemas.microsoft.com/office/powerpoint/2010/main" val="159216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85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Abacus / Adders / Multipliers </a:t>
            </a:r>
          </a:p>
          <a:p>
            <a:r>
              <a:rPr lang="en-US" dirty="0"/>
              <a:t>Iteration</a:t>
            </a:r>
          </a:p>
          <a:p>
            <a:pPr lvl="1"/>
            <a:r>
              <a:rPr lang="en-US" dirty="0"/>
              <a:t>"Human Computers" / Babbage Difference Engine</a:t>
            </a:r>
          </a:p>
          <a:p>
            <a:r>
              <a:rPr lang="en-US" dirty="0"/>
              <a:t>Books with Tables - CRC</a:t>
            </a:r>
          </a:p>
          <a:p>
            <a:r>
              <a:rPr lang="en-US" dirty="0"/>
              <a:t>Electromechanical Computers</a:t>
            </a:r>
          </a:p>
          <a:p>
            <a:pPr lvl="1"/>
            <a:r>
              <a:rPr lang="en-US" dirty="0"/>
              <a:t>Bomba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(and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a:srcRect t="25354" b="34923"/>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6FB519-52D9-44A8-B0F5-07F67CB73247}"/>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FED141D7-C2D7-6E11-DDD0-92B30FCF5B50}"/>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lstStyle/>
          <a:p>
            <a:r>
              <a:rPr lang="en-US" dirty="0"/>
              <a:t>AI: Ancient artifacts to measure the Sun around the world</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a:srcRect l="13177" t="18773" r="16640" b="27699"/>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a:srcRect t="49863"/>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lnSpcReduction="10000"/>
          </a:bodyPr>
          <a:lstStyle/>
          <a:p>
            <a:r>
              <a:rPr lang="en-US" dirty="0"/>
              <a:t>Oldest known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a:srcRect l="14648" t="50000"/>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r>
              <a:rPr lang="en-US" dirty="0"/>
              <a:t>E6B wind calculator for airplane pilots that uses a circular calculator to do trigonometry and Pythagorean theorem computations</a:t>
            </a:r>
          </a:p>
        </p:txBody>
      </p:sp>
    </p:spTree>
    <p:extLst>
      <p:ext uri="{BB962C8B-B14F-4D97-AF65-F5344CB8AC3E}">
        <p14:creationId xmlns:p14="http://schemas.microsoft.com/office/powerpoint/2010/main" val="4100754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1393</TotalTime>
  <Words>884</Words>
  <Application>Microsoft Macintosh PowerPoint</Application>
  <PresentationFormat>Widescreen</PresentationFormat>
  <Paragraphs>97</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Origins of Data, Computing Lines, Curves, and Numbers</vt:lpstr>
      <vt:lpstr>Outline </vt:lpstr>
      <vt:lpstr>PowerPoint Presentation</vt:lpstr>
      <vt:lpstr>Astronomy – Star Gazing</vt:lpstr>
      <vt:lpstr>Stone Henge – 4500 Years Ago</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(crab angle)</vt:lpstr>
      <vt:lpstr>PowerPoint Presentation</vt:lpstr>
      <vt:lpstr>So to go west…</vt:lpstr>
      <vt:lpstr>Pilots usually don't remember or like Trig</vt:lpstr>
      <vt:lpstr>Digital physical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43</cp:revision>
  <dcterms:created xsi:type="dcterms:W3CDTF">2023-02-25T13:30:24Z</dcterms:created>
  <dcterms:modified xsi:type="dcterms:W3CDTF">2025-08-03T03:52:17Z</dcterms:modified>
</cp:coreProperties>
</file>